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2" r:id="rId5"/>
    <p:sldId id="278" r:id="rId6"/>
    <p:sldId id="273" r:id="rId7"/>
    <p:sldId id="274" r:id="rId8"/>
    <p:sldId id="258" r:id="rId9"/>
    <p:sldId id="259" r:id="rId10"/>
    <p:sldId id="260" r:id="rId11"/>
    <p:sldId id="261" r:id="rId12"/>
    <p:sldId id="262" r:id="rId13"/>
    <p:sldId id="271" r:id="rId14"/>
    <p:sldId id="263" r:id="rId15"/>
    <p:sldId id="269" r:id="rId16"/>
    <p:sldId id="264" r:id="rId17"/>
    <p:sldId id="265" r:id="rId18"/>
    <p:sldId id="267" r:id="rId19"/>
    <p:sldId id="275" r:id="rId20"/>
    <p:sldId id="276" r:id="rId21"/>
    <p:sldId id="26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льсина" initials="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>
      <p:cViewPr>
        <p:scale>
          <a:sx n="57" d="100"/>
          <a:sy n="57" d="100"/>
        </p:scale>
        <p:origin x="-174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92EF3-7055-4961-95BA-F00F20D7C1BB}" type="doc">
      <dgm:prSet loTypeId="urn:microsoft.com/office/officeart/2005/8/layout/vList3#1" loCatId="list" qsTypeId="urn:microsoft.com/office/officeart/2005/8/quickstyle/3d3" qsCatId="3D" csTypeId="urn:microsoft.com/office/officeart/2005/8/colors/colorful1#1" csCatId="colorful" phldr="1"/>
      <dgm:spPr/>
    </dgm:pt>
    <dgm:pt modelId="{3B9D8808-6800-4FAE-9958-8AA46A7BFDFE}">
      <dgm:prSet phldrT="[Текст]"/>
      <dgm:spPr/>
      <dgm:t>
        <a:bodyPr/>
        <a:lstStyle/>
        <a:p>
          <a:r>
            <a:rPr lang="ru-RU" dirty="0" smtClean="0"/>
            <a:t>13-14 б</a:t>
          </a:r>
          <a:endParaRPr lang="ru-RU" dirty="0"/>
        </a:p>
      </dgm:t>
    </dgm:pt>
    <dgm:pt modelId="{DDC46B79-0F85-4B39-8E96-1ECE7FDE4631}" type="parTrans" cxnId="{6CB24C63-9565-4BBD-90D1-F62FD8DE8C54}">
      <dgm:prSet/>
      <dgm:spPr/>
      <dgm:t>
        <a:bodyPr/>
        <a:lstStyle/>
        <a:p>
          <a:endParaRPr lang="ru-RU"/>
        </a:p>
      </dgm:t>
    </dgm:pt>
    <dgm:pt modelId="{BFA78761-4611-456F-932A-B359A106ECFD}" type="sibTrans" cxnId="{6CB24C63-9565-4BBD-90D1-F62FD8DE8C54}">
      <dgm:prSet/>
      <dgm:spPr/>
      <dgm:t>
        <a:bodyPr/>
        <a:lstStyle/>
        <a:p>
          <a:endParaRPr lang="ru-RU"/>
        </a:p>
      </dgm:t>
    </dgm:pt>
    <dgm:pt modelId="{A424E15D-6D7B-4978-A5EB-1734C05D2A3A}">
      <dgm:prSet phldrT="[Текст]"/>
      <dgm:spPr/>
      <dgm:t>
        <a:bodyPr/>
        <a:lstStyle/>
        <a:p>
          <a:r>
            <a:rPr lang="ru-RU" dirty="0" smtClean="0"/>
            <a:t>10-12 б</a:t>
          </a:r>
          <a:endParaRPr lang="ru-RU" dirty="0"/>
        </a:p>
      </dgm:t>
    </dgm:pt>
    <dgm:pt modelId="{97F59AA1-A99C-458D-8366-6E1F4FC61B90}" type="parTrans" cxnId="{0001CA88-BBF7-4B87-8434-606EE8542C4F}">
      <dgm:prSet/>
      <dgm:spPr/>
      <dgm:t>
        <a:bodyPr/>
        <a:lstStyle/>
        <a:p>
          <a:endParaRPr lang="ru-RU"/>
        </a:p>
      </dgm:t>
    </dgm:pt>
    <dgm:pt modelId="{D3C3A2BF-DE3C-4F40-8F03-CFB59974293C}" type="sibTrans" cxnId="{0001CA88-BBF7-4B87-8434-606EE8542C4F}">
      <dgm:prSet/>
      <dgm:spPr/>
      <dgm:t>
        <a:bodyPr/>
        <a:lstStyle/>
        <a:p>
          <a:endParaRPr lang="ru-RU"/>
        </a:p>
      </dgm:t>
    </dgm:pt>
    <dgm:pt modelId="{B864D717-9DF1-4930-8944-82336C37B666}">
      <dgm:prSet phldrT="[Текст]"/>
      <dgm:spPr/>
      <dgm:t>
        <a:bodyPr/>
        <a:lstStyle/>
        <a:p>
          <a:r>
            <a:rPr lang="ru-RU" dirty="0" smtClean="0"/>
            <a:t>7-9 б</a:t>
          </a:r>
          <a:endParaRPr lang="ru-RU" dirty="0"/>
        </a:p>
      </dgm:t>
    </dgm:pt>
    <dgm:pt modelId="{499D1D08-4237-426D-833F-9C22937F84D6}" type="parTrans" cxnId="{A4ACF7A4-4734-48E2-AF0A-2FECA351A118}">
      <dgm:prSet/>
      <dgm:spPr/>
      <dgm:t>
        <a:bodyPr/>
        <a:lstStyle/>
        <a:p>
          <a:endParaRPr lang="ru-RU"/>
        </a:p>
      </dgm:t>
    </dgm:pt>
    <dgm:pt modelId="{25EB7B87-F252-41EE-9A49-476D496EDE8B}" type="sibTrans" cxnId="{A4ACF7A4-4734-48E2-AF0A-2FECA351A118}">
      <dgm:prSet/>
      <dgm:spPr/>
      <dgm:t>
        <a:bodyPr/>
        <a:lstStyle/>
        <a:p>
          <a:endParaRPr lang="ru-RU"/>
        </a:p>
      </dgm:t>
    </dgm:pt>
    <dgm:pt modelId="{6B654A40-A6F5-4A73-B2D9-0661D4609E20}" type="pres">
      <dgm:prSet presAssocID="{92092EF3-7055-4961-95BA-F00F20D7C1BB}" presName="linearFlow" presStyleCnt="0">
        <dgm:presLayoutVars>
          <dgm:dir/>
          <dgm:resizeHandles val="exact"/>
        </dgm:presLayoutVars>
      </dgm:prSet>
      <dgm:spPr/>
    </dgm:pt>
    <dgm:pt modelId="{6307EB96-61D8-4774-8ABE-0381253F9829}" type="pres">
      <dgm:prSet presAssocID="{3B9D8808-6800-4FAE-9958-8AA46A7BFDFE}" presName="composite" presStyleCnt="0"/>
      <dgm:spPr/>
    </dgm:pt>
    <dgm:pt modelId="{25715116-1298-4CB5-80AC-FA90897FDA0D}" type="pres">
      <dgm:prSet presAssocID="{3B9D8808-6800-4FAE-9958-8AA46A7BFDFE}" presName="imgShp" presStyleLbl="fgImgPlace1" presStyleIdx="0" presStyleCnt="3"/>
      <dgm:spPr/>
    </dgm:pt>
    <dgm:pt modelId="{94C1EE77-AD40-4C1F-B179-B94D4E04524A}" type="pres">
      <dgm:prSet presAssocID="{3B9D8808-6800-4FAE-9958-8AA46A7BFDF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705F2-47A6-42D2-A081-3986BA182CC6}" type="pres">
      <dgm:prSet presAssocID="{BFA78761-4611-456F-932A-B359A106ECFD}" presName="spacing" presStyleCnt="0"/>
      <dgm:spPr/>
    </dgm:pt>
    <dgm:pt modelId="{F4A8877F-98AF-47E9-99B5-6F6E4AA25674}" type="pres">
      <dgm:prSet presAssocID="{A424E15D-6D7B-4978-A5EB-1734C05D2A3A}" presName="composite" presStyleCnt="0"/>
      <dgm:spPr/>
    </dgm:pt>
    <dgm:pt modelId="{91A4486B-1E03-4E4F-8374-0630C9D03A06}" type="pres">
      <dgm:prSet presAssocID="{A424E15D-6D7B-4978-A5EB-1734C05D2A3A}" presName="imgShp" presStyleLbl="fgImgPlace1" presStyleIdx="1" presStyleCnt="3"/>
      <dgm:spPr/>
    </dgm:pt>
    <dgm:pt modelId="{DEB90D9A-93DC-48ED-A1D7-9781D096227C}" type="pres">
      <dgm:prSet presAssocID="{A424E15D-6D7B-4978-A5EB-1734C05D2A3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53DE6-0679-4B9C-ADB8-5C8A36B5DC62}" type="pres">
      <dgm:prSet presAssocID="{D3C3A2BF-DE3C-4F40-8F03-CFB59974293C}" presName="spacing" presStyleCnt="0"/>
      <dgm:spPr/>
    </dgm:pt>
    <dgm:pt modelId="{3BE5EC02-8D5A-4E9F-A671-264B83252335}" type="pres">
      <dgm:prSet presAssocID="{B864D717-9DF1-4930-8944-82336C37B666}" presName="composite" presStyleCnt="0"/>
      <dgm:spPr/>
    </dgm:pt>
    <dgm:pt modelId="{B8DB33BE-233A-42C2-A066-64D4ECDC8F14}" type="pres">
      <dgm:prSet presAssocID="{B864D717-9DF1-4930-8944-82336C37B666}" presName="imgShp" presStyleLbl="fgImgPlace1" presStyleIdx="2" presStyleCnt="3"/>
      <dgm:spPr/>
    </dgm:pt>
    <dgm:pt modelId="{D3320009-CAB4-4697-9906-8F9BCE83BC43}" type="pres">
      <dgm:prSet presAssocID="{B864D717-9DF1-4930-8944-82336C37B66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24C63-9565-4BBD-90D1-F62FD8DE8C54}" srcId="{92092EF3-7055-4961-95BA-F00F20D7C1BB}" destId="{3B9D8808-6800-4FAE-9958-8AA46A7BFDFE}" srcOrd="0" destOrd="0" parTransId="{DDC46B79-0F85-4B39-8E96-1ECE7FDE4631}" sibTransId="{BFA78761-4611-456F-932A-B359A106ECFD}"/>
    <dgm:cxn modelId="{06532B1E-4977-4229-B442-5A414433EF2B}" type="presOf" srcId="{B864D717-9DF1-4930-8944-82336C37B666}" destId="{D3320009-CAB4-4697-9906-8F9BCE83BC43}" srcOrd="0" destOrd="0" presId="urn:microsoft.com/office/officeart/2005/8/layout/vList3#1"/>
    <dgm:cxn modelId="{43F42179-A9F5-4DE4-A9F1-A6F5DC3E77ED}" type="presOf" srcId="{3B9D8808-6800-4FAE-9958-8AA46A7BFDFE}" destId="{94C1EE77-AD40-4C1F-B179-B94D4E04524A}" srcOrd="0" destOrd="0" presId="urn:microsoft.com/office/officeart/2005/8/layout/vList3#1"/>
    <dgm:cxn modelId="{A00C49F3-FC94-4EFC-B454-E7C1DDD5C7A8}" type="presOf" srcId="{92092EF3-7055-4961-95BA-F00F20D7C1BB}" destId="{6B654A40-A6F5-4A73-B2D9-0661D4609E20}" srcOrd="0" destOrd="0" presId="urn:microsoft.com/office/officeart/2005/8/layout/vList3#1"/>
    <dgm:cxn modelId="{A4ACF7A4-4734-48E2-AF0A-2FECA351A118}" srcId="{92092EF3-7055-4961-95BA-F00F20D7C1BB}" destId="{B864D717-9DF1-4930-8944-82336C37B666}" srcOrd="2" destOrd="0" parTransId="{499D1D08-4237-426D-833F-9C22937F84D6}" sibTransId="{25EB7B87-F252-41EE-9A49-476D496EDE8B}"/>
    <dgm:cxn modelId="{0001CA88-BBF7-4B87-8434-606EE8542C4F}" srcId="{92092EF3-7055-4961-95BA-F00F20D7C1BB}" destId="{A424E15D-6D7B-4978-A5EB-1734C05D2A3A}" srcOrd="1" destOrd="0" parTransId="{97F59AA1-A99C-458D-8366-6E1F4FC61B90}" sibTransId="{D3C3A2BF-DE3C-4F40-8F03-CFB59974293C}"/>
    <dgm:cxn modelId="{1CD3DBC9-7A36-4554-9B94-CB933A193746}" type="presOf" srcId="{A424E15D-6D7B-4978-A5EB-1734C05D2A3A}" destId="{DEB90D9A-93DC-48ED-A1D7-9781D096227C}" srcOrd="0" destOrd="0" presId="urn:microsoft.com/office/officeart/2005/8/layout/vList3#1"/>
    <dgm:cxn modelId="{B3910332-8DB5-463B-B8B2-28AE87DF5806}" type="presParOf" srcId="{6B654A40-A6F5-4A73-B2D9-0661D4609E20}" destId="{6307EB96-61D8-4774-8ABE-0381253F9829}" srcOrd="0" destOrd="0" presId="urn:microsoft.com/office/officeart/2005/8/layout/vList3#1"/>
    <dgm:cxn modelId="{D91B2BE1-A8AF-463E-96B2-8E4268513C32}" type="presParOf" srcId="{6307EB96-61D8-4774-8ABE-0381253F9829}" destId="{25715116-1298-4CB5-80AC-FA90897FDA0D}" srcOrd="0" destOrd="0" presId="urn:microsoft.com/office/officeart/2005/8/layout/vList3#1"/>
    <dgm:cxn modelId="{F2178A94-47B8-4DBF-995E-B7DA2B69F0B9}" type="presParOf" srcId="{6307EB96-61D8-4774-8ABE-0381253F9829}" destId="{94C1EE77-AD40-4C1F-B179-B94D4E04524A}" srcOrd="1" destOrd="0" presId="urn:microsoft.com/office/officeart/2005/8/layout/vList3#1"/>
    <dgm:cxn modelId="{F6AA171C-4F0C-46B7-9DC8-EBD2D8A18B55}" type="presParOf" srcId="{6B654A40-A6F5-4A73-B2D9-0661D4609E20}" destId="{37A705F2-47A6-42D2-A081-3986BA182CC6}" srcOrd="1" destOrd="0" presId="urn:microsoft.com/office/officeart/2005/8/layout/vList3#1"/>
    <dgm:cxn modelId="{E9F57002-C619-481F-8012-45CFADB79B89}" type="presParOf" srcId="{6B654A40-A6F5-4A73-B2D9-0661D4609E20}" destId="{F4A8877F-98AF-47E9-99B5-6F6E4AA25674}" srcOrd="2" destOrd="0" presId="urn:microsoft.com/office/officeart/2005/8/layout/vList3#1"/>
    <dgm:cxn modelId="{6D2F7ABE-846C-4867-BE0F-B9C63D4D95DC}" type="presParOf" srcId="{F4A8877F-98AF-47E9-99B5-6F6E4AA25674}" destId="{91A4486B-1E03-4E4F-8374-0630C9D03A06}" srcOrd="0" destOrd="0" presId="urn:microsoft.com/office/officeart/2005/8/layout/vList3#1"/>
    <dgm:cxn modelId="{7AB752F3-A4D6-4CAB-8EE1-126CCD27E7DD}" type="presParOf" srcId="{F4A8877F-98AF-47E9-99B5-6F6E4AA25674}" destId="{DEB90D9A-93DC-48ED-A1D7-9781D096227C}" srcOrd="1" destOrd="0" presId="urn:microsoft.com/office/officeart/2005/8/layout/vList3#1"/>
    <dgm:cxn modelId="{49306B10-5994-460E-96CC-367959900AA5}" type="presParOf" srcId="{6B654A40-A6F5-4A73-B2D9-0661D4609E20}" destId="{E2853DE6-0679-4B9C-ADB8-5C8A36B5DC62}" srcOrd="3" destOrd="0" presId="urn:microsoft.com/office/officeart/2005/8/layout/vList3#1"/>
    <dgm:cxn modelId="{B06C84D4-200D-4D4D-A7C7-E8A231DE6D39}" type="presParOf" srcId="{6B654A40-A6F5-4A73-B2D9-0661D4609E20}" destId="{3BE5EC02-8D5A-4E9F-A671-264B83252335}" srcOrd="4" destOrd="0" presId="urn:microsoft.com/office/officeart/2005/8/layout/vList3#1"/>
    <dgm:cxn modelId="{4CE61071-E69C-4761-A90B-A624AB1E1EC5}" type="presParOf" srcId="{3BE5EC02-8D5A-4E9F-A671-264B83252335}" destId="{B8DB33BE-233A-42C2-A066-64D4ECDC8F14}" srcOrd="0" destOrd="0" presId="urn:microsoft.com/office/officeart/2005/8/layout/vList3#1"/>
    <dgm:cxn modelId="{DCC20F7E-2850-4EE6-A68E-BE343C954A22}" type="presParOf" srcId="{3BE5EC02-8D5A-4E9F-A671-264B83252335}" destId="{D3320009-CAB4-4697-9906-8F9BCE83BC4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3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0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2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4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0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A8DC-7221-435E-B023-3EA0E95D26B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F624-EE4A-447F-92F8-29D90AE76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6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268760"/>
            <a:ext cx="4552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967335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КИСЛОТЫ – это сложные вещества, состоящие из ионов водорода и кислотных остатков.</a:t>
            </a:r>
          </a:p>
        </p:txBody>
      </p:sp>
    </p:spTree>
    <p:extLst>
      <p:ext uri="{BB962C8B-B14F-4D97-AF65-F5344CB8AC3E}">
        <p14:creationId xmlns:p14="http://schemas.microsoft.com/office/powerpoint/2010/main" val="22180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0137"/>
              </p:ext>
            </p:extLst>
          </p:nvPr>
        </p:nvGraphicFramePr>
        <p:xfrm>
          <a:off x="1130709" y="1481882"/>
          <a:ext cx="7742947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521464"/>
                <a:gridCol w="2629195"/>
              </a:tblGrid>
              <a:tr h="40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индикатор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Окраска в воде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Окраска в растворе кислоты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Лакмус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Метилоранж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Фенолфталеин 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 </a:t>
                      </a:r>
                      <a:endParaRPr lang="ru-RU" sz="3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5775" y="548680"/>
            <a:ext cx="68407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Действие кислот на индикаторы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048865"/>
            <a:ext cx="2429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Бесцветный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068361"/>
            <a:ext cx="2429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Бесцветный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3517" y="2908144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491948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Оранжевый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8626" y="3464090"/>
            <a:ext cx="1833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Розовый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879315"/>
            <a:ext cx="2542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Фиолетовый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6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591" y="548680"/>
            <a:ext cx="7075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Историческая </a:t>
            </a:r>
            <a:r>
              <a:rPr lang="ru-RU" sz="2800" b="1" dirty="0" smtClean="0"/>
              <a:t>справка</a:t>
            </a:r>
            <a:endParaRPr lang="ru-RU" sz="2800" b="1" dirty="0"/>
          </a:p>
          <a:p>
            <a:endParaRPr lang="ru-RU" sz="2800" dirty="0" smtClean="0"/>
          </a:p>
          <a:p>
            <a:r>
              <a:rPr lang="ru-RU" sz="2800" dirty="0" smtClean="0"/>
              <a:t>Однажды </a:t>
            </a:r>
            <a:r>
              <a:rPr lang="ru-RU" sz="2800" dirty="0"/>
              <a:t>англ. химик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Бойль</a:t>
            </a:r>
            <a:r>
              <a:rPr lang="ru-RU" sz="2800" dirty="0"/>
              <a:t>, изучая свойства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соляной кислоты </a:t>
            </a:r>
            <a:r>
              <a:rPr lang="ru-RU" sz="2800" dirty="0"/>
              <a:t>случайно пролил ее на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сине-фиолетовые</a:t>
            </a:r>
            <a:r>
              <a:rPr lang="ru-RU" sz="2800" dirty="0"/>
              <a:t> лепестки фиалок, при этом лепестки стали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ярко-красными</a:t>
            </a:r>
            <a:r>
              <a:rPr lang="ru-RU" sz="2800" dirty="0"/>
              <a:t>. Вещества, которые способны изменить окраску Бойль предложил называть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индикаторами</a:t>
            </a:r>
            <a:r>
              <a:rPr lang="ru-RU" sz="2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828"/>
            <a:ext cx="149308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r="22780"/>
          <a:stretch/>
        </p:blipFill>
        <p:spPr bwMode="auto">
          <a:xfrm>
            <a:off x="4788024" y="4749878"/>
            <a:ext cx="1495694" cy="195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r="15019"/>
          <a:stretch/>
        </p:blipFill>
        <p:spPr bwMode="auto">
          <a:xfrm>
            <a:off x="2627784" y="4475872"/>
            <a:ext cx="1584176" cy="22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4475"/>
            <a:ext cx="2111160" cy="183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верх 2"/>
          <p:cNvSpPr/>
          <p:nvPr/>
        </p:nvSpPr>
        <p:spPr>
          <a:xfrm rot="5400000">
            <a:off x="4181130" y="4957040"/>
            <a:ext cx="648072" cy="56571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6242540" y="4959455"/>
            <a:ext cx="648072" cy="56571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3671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Соляная </a:t>
            </a:r>
            <a:r>
              <a:rPr lang="ru-RU" sz="4400" b="1" dirty="0"/>
              <a:t>кислота          </a:t>
            </a:r>
            <a:r>
              <a:rPr lang="ru-RU" sz="4400" b="1" dirty="0" smtClean="0"/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/>
              <a:t>Серная кислота            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H₂SO</a:t>
            </a:r>
            <a:r>
              <a:rPr lang="ru-RU" sz="5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/>
              <a:t>Азотная кислота          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  <a:r>
              <a:rPr lang="ru-RU" sz="5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/>
              <a:t>Фосфорная кислота    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5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ru-RU" sz="5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4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/>
              <a:t>Техника безопасности при работе с кислотами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"/>
          <a:stretch>
            <a:fillRect/>
          </a:stretch>
        </p:blipFill>
        <p:spPr>
          <a:xfrm>
            <a:off x="457200" y="2397080"/>
            <a:ext cx="8229600" cy="3552199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19675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Концентрированная серная кислота требует особого обращения с ней при разбавлении: ее нужно приливать в воду, а не наоборот. Иначе может произойти закипание и выплеск  кислоты, что может привести к ожогам рук, глаз и лица.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H</a:t>
            </a:r>
            <a:r>
              <a:rPr lang="en-US" sz="7200" b="1" baseline="-25000" dirty="0"/>
              <a:t>2</a:t>
            </a:r>
            <a:r>
              <a:rPr lang="en-US" sz="7200" b="1" dirty="0"/>
              <a:t>S, </a:t>
            </a:r>
            <a:r>
              <a:rPr lang="ru-RU" sz="7200" b="1" dirty="0" smtClean="0"/>
              <a:t>			</a:t>
            </a:r>
            <a:r>
              <a:rPr lang="en-US" sz="7200" b="1" dirty="0" smtClean="0"/>
              <a:t>HNO</a:t>
            </a:r>
            <a:r>
              <a:rPr lang="en-US" sz="7200" b="1" baseline="-25000" dirty="0" smtClean="0"/>
              <a:t>3</a:t>
            </a:r>
            <a:r>
              <a:rPr lang="en-US" sz="7200" b="1" dirty="0"/>
              <a:t>, </a:t>
            </a:r>
            <a:endParaRPr lang="ru-RU" sz="7200" b="1" dirty="0" smtClean="0"/>
          </a:p>
          <a:p>
            <a:r>
              <a:rPr lang="en-US" sz="7200" b="1" dirty="0" smtClean="0"/>
              <a:t>H</a:t>
            </a:r>
            <a:r>
              <a:rPr lang="en-US" sz="7200" b="1" baseline="-25000" dirty="0" smtClean="0"/>
              <a:t>2</a:t>
            </a:r>
            <a:r>
              <a:rPr lang="en-US" sz="7200" b="1" dirty="0" smtClean="0"/>
              <a:t>SO</a:t>
            </a:r>
            <a:r>
              <a:rPr lang="en-US" sz="7200" b="1" baseline="-25000" dirty="0" smtClean="0"/>
              <a:t>4</a:t>
            </a:r>
            <a:r>
              <a:rPr lang="en-US" sz="7200" b="1" dirty="0"/>
              <a:t>, </a:t>
            </a:r>
            <a:r>
              <a:rPr lang="ru-RU" sz="7200" b="1" dirty="0" smtClean="0"/>
              <a:t>		</a:t>
            </a:r>
            <a:r>
              <a:rPr lang="en-US" sz="7200" b="1" dirty="0" err="1" smtClean="0"/>
              <a:t>HBr</a:t>
            </a:r>
            <a:r>
              <a:rPr lang="en-US" sz="7200" b="1" dirty="0"/>
              <a:t>, H</a:t>
            </a:r>
            <a:r>
              <a:rPr lang="en-US" sz="7200" b="1" baseline="-25000" dirty="0"/>
              <a:t>3</a:t>
            </a:r>
            <a:r>
              <a:rPr lang="en-US" sz="7200" b="1" dirty="0"/>
              <a:t>PO</a:t>
            </a:r>
            <a:r>
              <a:rPr lang="en-US" sz="7200" b="1" baseline="-25000" dirty="0"/>
              <a:t>4</a:t>
            </a:r>
            <a:r>
              <a:rPr lang="en-US" sz="7200" b="1" dirty="0"/>
              <a:t>, </a:t>
            </a:r>
            <a:r>
              <a:rPr lang="ru-RU" sz="7200" b="1" dirty="0" smtClean="0"/>
              <a:t>	</a:t>
            </a:r>
            <a:r>
              <a:rPr lang="en-US" sz="7200" b="1" smtClean="0"/>
              <a:t>HNO</a:t>
            </a:r>
            <a:r>
              <a:rPr lang="en-US" sz="7200" b="1" baseline="-25000" smtClean="0"/>
              <a:t>2</a:t>
            </a:r>
            <a:r>
              <a:rPr lang="en-US" sz="7200" b="1" smtClean="0"/>
              <a:t>, </a:t>
            </a:r>
            <a:r>
              <a:rPr lang="en-US" sz="7200" b="1" dirty="0" smtClean="0"/>
              <a:t>H</a:t>
            </a:r>
            <a:r>
              <a:rPr lang="en-US" sz="7200" b="1" baseline="-25000" dirty="0" smtClean="0"/>
              <a:t>2</a:t>
            </a:r>
            <a:r>
              <a:rPr lang="en-US" sz="7200" b="1" dirty="0" smtClean="0"/>
              <a:t>SO₃, </a:t>
            </a:r>
            <a:r>
              <a:rPr lang="ru-RU" sz="7200" b="1" dirty="0" smtClean="0"/>
              <a:t>		</a:t>
            </a:r>
            <a:r>
              <a:rPr lang="en-US" sz="7200" b="1" dirty="0" err="1" smtClean="0"/>
              <a:t>HCl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601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63442"/>
            <a:ext cx="5967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Распределите данные кислоты по группам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40175" y="91194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Кислоты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162174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бескислородные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163893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кислородсодержащие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438" y="26369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одноосновные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6369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двухосновные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276" y="265230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трёхосновные</a:t>
            </a:r>
            <a:endParaRPr lang="ru-RU" sz="2000" dirty="0"/>
          </a:p>
        </p:txBody>
      </p:sp>
      <p:sp>
        <p:nvSpPr>
          <p:cNvPr id="9" name="Стрелка вправо 8"/>
          <p:cNvSpPr/>
          <p:nvPr/>
        </p:nvSpPr>
        <p:spPr>
          <a:xfrm rot="1090038">
            <a:off x="5544107" y="1343453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401551">
            <a:off x="3386068" y="1392502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348015">
            <a:off x="7241407" y="2309807"/>
            <a:ext cx="958193" cy="128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989528">
            <a:off x="6093668" y="2309806"/>
            <a:ext cx="958193" cy="128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732685" flipV="1">
            <a:off x="4853078" y="2260044"/>
            <a:ext cx="1294347" cy="1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80716" y="2493652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71700" y="3353649"/>
            <a:ext cx="90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HBr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1700" y="4229636"/>
            <a:ext cx="90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HCl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27775" y="3353650"/>
            <a:ext cx="130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HNO</a:t>
            </a:r>
            <a:r>
              <a:rPr lang="en-US" sz="3200" b="1" baseline="-25000" dirty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8085" y="4221088"/>
            <a:ext cx="1095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HNO</a:t>
            </a:r>
            <a:r>
              <a:rPr lang="en-US" sz="3200" b="1" baseline="-25000" dirty="0">
                <a:solidFill>
                  <a:srgbClr val="FF0000"/>
                </a:solidFill>
              </a:rPr>
              <a:t>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52166" y="3284984"/>
            <a:ext cx="1360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SO</a:t>
            </a:r>
            <a:r>
              <a:rPr lang="en-US" sz="3200" b="1" baseline="-25000" dirty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78354" y="4077072"/>
            <a:ext cx="1239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SO₃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0452" y="3284983"/>
            <a:ext cx="1406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PO</a:t>
            </a:r>
            <a:r>
              <a:rPr lang="en-US" sz="3200" b="1" baseline="-25000" dirty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195736" y="2021856"/>
            <a:ext cx="468052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862020" y="2973798"/>
            <a:ext cx="468052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834438" y="2973797"/>
            <a:ext cx="468052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596336" y="2973797"/>
            <a:ext cx="468052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Историческая </a:t>
            </a:r>
            <a:r>
              <a:rPr lang="ru-RU" sz="2400" b="1" dirty="0" smtClean="0"/>
              <a:t>справка</a:t>
            </a:r>
            <a:endParaRPr lang="ru-RU" sz="2400" b="1" dirty="0"/>
          </a:p>
          <a:p>
            <a:r>
              <a:rPr lang="ru-RU" sz="2400" dirty="0" smtClean="0"/>
              <a:t>В </a:t>
            </a:r>
            <a:r>
              <a:rPr lang="en-US" sz="2400" dirty="0"/>
              <a:t>IX</a:t>
            </a:r>
            <a:r>
              <a:rPr lang="ru-RU" sz="2400" dirty="0"/>
              <a:t> веке в Германии жил и работал ученый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Юстус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Либих</a:t>
            </a:r>
            <a:r>
              <a:rPr lang="ru-RU" sz="2400" dirty="0"/>
              <a:t>. Он с ранних лет увлекался химией, был помощником аптекаря. В 13 лет он лучше учителя знал, как составлять лекарство, а в возрасте 23 лет стал профессором. Его коллега по работе описывает один случай: «Входит Либих в руках держит склянку с притертой пробкой и просит коллегу обнажить руку и влажной пробкой прикасается к руке. И </a:t>
            </a:r>
            <a:r>
              <a:rPr lang="ru-RU" sz="2400" dirty="0" smtClean="0"/>
              <a:t>невозмутимо </a:t>
            </a:r>
            <a:r>
              <a:rPr lang="ru-RU" sz="2400" dirty="0"/>
              <a:t>спрашивает: </a:t>
            </a:r>
            <a:r>
              <a:rPr lang="ru-RU" sz="2400" dirty="0" smtClean="0"/>
              <a:t>«Правда </a:t>
            </a:r>
            <a:r>
              <a:rPr lang="ru-RU" sz="2400" dirty="0"/>
              <a:t>жжет? Я только что добыл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безводную муравьиную кислоту</a:t>
            </a:r>
            <a:r>
              <a:rPr lang="ru-RU" sz="2400" dirty="0"/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440160" cy="20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4549"/>
            <a:ext cx="2614490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94549"/>
            <a:ext cx="2987824" cy="22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3863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Понятийный </a:t>
            </a:r>
            <a:r>
              <a:rPr lang="ru-RU" sz="2800" b="1" dirty="0" smtClean="0"/>
              <a:t>тест</a:t>
            </a:r>
            <a:endParaRPr lang="ru-RU" sz="2800" b="1" dirty="0"/>
          </a:p>
          <a:p>
            <a:endParaRPr lang="ru-RU" sz="28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. Кислотами называются сложные вещества, которые </a:t>
            </a:r>
            <a:r>
              <a:rPr lang="ru-RU" sz="2400" dirty="0" smtClean="0"/>
              <a:t>содержат	--------- </a:t>
            </a:r>
            <a:r>
              <a:rPr lang="ru-RU" sz="2400" dirty="0"/>
              <a:t>.</a:t>
            </a:r>
          </a:p>
          <a:p>
            <a:r>
              <a:rPr lang="ru-RU" sz="2400" dirty="0"/>
              <a:t>2. По содержанию атомов кислорода кислоты делятся на </a:t>
            </a:r>
            <a:r>
              <a:rPr lang="ru-RU" sz="2400" dirty="0" smtClean="0"/>
              <a:t>		-------------- </a:t>
            </a:r>
            <a:r>
              <a:rPr lang="ru-RU" sz="2400" dirty="0"/>
              <a:t>.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Основность</a:t>
            </a:r>
            <a:r>
              <a:rPr lang="ru-RU" sz="2400" dirty="0"/>
              <a:t> 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</a:t>
            </a:r>
            <a:r>
              <a:rPr lang="ru-RU" sz="2400" dirty="0"/>
              <a:t>(серной кислоты)  равняется </a:t>
            </a:r>
            <a:r>
              <a:rPr lang="ru-RU" sz="2400" dirty="0" smtClean="0"/>
              <a:t>		------------ </a:t>
            </a:r>
            <a:r>
              <a:rPr lang="ru-RU" sz="2400" dirty="0"/>
              <a:t>.</a:t>
            </a:r>
          </a:p>
          <a:p>
            <a:r>
              <a:rPr lang="ru-RU" sz="2400" dirty="0"/>
              <a:t>4. Лакмус в кислой </a:t>
            </a:r>
            <a:r>
              <a:rPr lang="ru-RU" sz="2400" dirty="0" smtClean="0"/>
              <a:t>среде	--------- </a:t>
            </a:r>
            <a:r>
              <a:rPr lang="ru-RU" sz="2400" dirty="0"/>
              <a:t>.</a:t>
            </a:r>
          </a:p>
          <a:p>
            <a:r>
              <a:rPr lang="ru-RU" sz="2400" dirty="0"/>
              <a:t>5. В кислой среде метилоранж окрашивается в </a:t>
            </a:r>
            <a:r>
              <a:rPr lang="ru-RU" sz="2400" dirty="0" smtClean="0"/>
              <a:t>	</a:t>
            </a:r>
          </a:p>
          <a:p>
            <a:r>
              <a:rPr lang="ru-RU" sz="2400" dirty="0" smtClean="0"/>
              <a:t>--------- </a:t>
            </a:r>
            <a:r>
              <a:rPr lang="ru-RU" sz="2400" dirty="0"/>
              <a:t>.</a:t>
            </a:r>
          </a:p>
          <a:p>
            <a:r>
              <a:rPr lang="ru-RU" sz="2400" dirty="0"/>
              <a:t>6. По </a:t>
            </a:r>
            <a:r>
              <a:rPr lang="ru-RU" sz="2400" dirty="0" err="1"/>
              <a:t>основности</a:t>
            </a:r>
            <a:r>
              <a:rPr lang="ru-RU" sz="2400" dirty="0"/>
              <a:t> кислоты делятся на </a:t>
            </a:r>
            <a:r>
              <a:rPr lang="ru-RU" sz="2400" dirty="0" smtClean="0"/>
              <a:t>		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---------- </a:t>
            </a:r>
            <a:r>
              <a:rPr lang="ru-RU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1439870"/>
            <a:ext cx="4838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водород и кислотный остаток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5370" y="2203170"/>
            <a:ext cx="6797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бескислородные и кислородсодержащие.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575" y="282003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двум.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160" y="4641000"/>
            <a:ext cx="607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одно-, двух-, трехосновные.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3559" y="3250800"/>
            <a:ext cx="234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краснеет.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938847"/>
            <a:ext cx="50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розовый цвет.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672" y="404664"/>
            <a:ext cx="72728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Критерии оценки: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6115"/>
              </p:ext>
            </p:extLst>
          </p:nvPr>
        </p:nvGraphicFramePr>
        <p:xfrm>
          <a:off x="1115616" y="13970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70185" y="1332378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6251" y="4293096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5199" y="2836746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0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По какому признаку 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кислоты разделены на группы?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204864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HF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</a:rPr>
              <a:t> -   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фтороводородная</a:t>
            </a:r>
            <a:endParaRPr lang="ru-RU" sz="2000" dirty="0">
              <a:solidFill>
                <a:srgbClr val="009900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HCl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 -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</a:rPr>
              <a:t>   </a:t>
            </a:r>
            <a:r>
              <a:rPr lang="ru-RU" sz="2000" b="1" dirty="0" err="1">
                <a:solidFill>
                  <a:srgbClr val="009900"/>
                </a:solidFill>
                <a:latin typeface="Times New Roman" pitchFamily="18" charset="0"/>
              </a:rPr>
              <a:t>хлороводородная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009900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HBr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 -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9900"/>
                </a:solidFill>
                <a:latin typeface="Times New Roman" pitchFamily="18" charset="0"/>
              </a:rPr>
              <a:t>бромоводородная</a:t>
            </a:r>
            <a:endParaRPr lang="ru-RU" sz="2000" dirty="0">
              <a:solidFill>
                <a:srgbClr val="0099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HI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   -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</a:rPr>
              <a:t>   </a:t>
            </a:r>
            <a:r>
              <a:rPr lang="ru-RU" sz="2000" b="1" dirty="0" err="1">
                <a:solidFill>
                  <a:srgbClr val="009900"/>
                </a:solidFill>
                <a:latin typeface="Times New Roman" pitchFamily="18" charset="0"/>
              </a:rPr>
              <a:t>йодоводородная</a:t>
            </a:r>
            <a:endParaRPr lang="ru-RU" sz="2000" dirty="0">
              <a:solidFill>
                <a:srgbClr val="0099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99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S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 -</a:t>
            </a:r>
            <a:r>
              <a:rPr lang="ru-RU" sz="1600" b="1" dirty="0">
                <a:solidFill>
                  <a:srgbClr val="009900"/>
                </a:solidFill>
                <a:latin typeface="Times New Roman" pitchFamily="18" charset="0"/>
              </a:rPr>
              <a:t>  </a:t>
            </a:r>
            <a:r>
              <a:rPr lang="ru-RU" sz="2000" b="1" dirty="0">
                <a:solidFill>
                  <a:srgbClr val="009900"/>
                </a:solidFill>
                <a:latin typeface="Times New Roman" pitchFamily="18" charset="0"/>
              </a:rPr>
              <a:t>сероводородная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997839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HNO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 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азотная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HNO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 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азотистая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HClO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хлорная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SO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серная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 smtClean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SO</a:t>
            </a:r>
            <a:r>
              <a:rPr lang="ru-RU" sz="2400" b="1" baseline="-25000" dirty="0" smtClean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 сернистая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 smtClean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CO</a:t>
            </a:r>
            <a:r>
              <a:rPr lang="ru-RU" sz="2400" b="1" baseline="-25000" dirty="0" smtClean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 угольная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SiO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кремниевая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PO</a:t>
            </a:r>
            <a:r>
              <a:rPr lang="ru-RU" sz="2400" b="1" baseline="-25000" dirty="0">
                <a:solidFill>
                  <a:srgbClr val="000066"/>
                </a:solidFill>
                <a:latin typeface="Times New Roman" pitchFamily="18" charset="0"/>
              </a:rPr>
              <a:t>4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фосфорная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 smtClean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BO</a:t>
            </a:r>
            <a:r>
              <a:rPr lang="ru-RU" sz="2400" b="1" baseline="-25000" dirty="0" smtClean="0">
                <a:solidFill>
                  <a:srgbClr val="000066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 борная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36815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 каким сегодня настроением вы пришли на урок? </a:t>
            </a:r>
          </a:p>
        </p:txBody>
      </p:sp>
      <p:grpSp>
        <p:nvGrpSpPr>
          <p:cNvPr id="4" name="Группа 45"/>
          <p:cNvGrpSpPr>
            <a:grpSpLocks/>
          </p:cNvGrpSpPr>
          <p:nvPr/>
        </p:nvGrpSpPr>
        <p:grpSpPr bwMode="auto">
          <a:xfrm>
            <a:off x="467545" y="2996952"/>
            <a:ext cx="2232248" cy="2851517"/>
            <a:chOff x="1142976" y="2643182"/>
            <a:chExt cx="2286016" cy="2143140"/>
          </a:xfrm>
        </p:grpSpPr>
        <p:sp>
          <p:nvSpPr>
            <p:cNvPr id="5" name="Овал 4"/>
            <p:cNvSpPr/>
            <p:nvPr/>
          </p:nvSpPr>
          <p:spPr>
            <a:xfrm>
              <a:off x="1142976" y="2643182"/>
              <a:ext cx="2286016" cy="214314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500165" y="3214686"/>
              <a:ext cx="642943" cy="5715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357421" y="3214686"/>
              <a:ext cx="642943" cy="5715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43041" y="3428999"/>
              <a:ext cx="357191" cy="3571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500297" y="3428999"/>
              <a:ext cx="357191" cy="3571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071669" y="3714751"/>
              <a:ext cx="357191" cy="3571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00166" y="3071810"/>
              <a:ext cx="642942" cy="7143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357422" y="3071810"/>
              <a:ext cx="642942" cy="7143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13" name="Месяц 12"/>
            <p:cNvSpPr/>
            <p:nvPr/>
          </p:nvSpPr>
          <p:spPr>
            <a:xfrm rot="16200000">
              <a:off x="2071670" y="3857628"/>
              <a:ext cx="428628" cy="1000132"/>
            </a:xfrm>
            <a:prstGeom prst="moon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</p:grpSp>
      <p:grpSp>
        <p:nvGrpSpPr>
          <p:cNvPr id="14" name="Группа 56"/>
          <p:cNvGrpSpPr>
            <a:grpSpLocks/>
          </p:cNvGrpSpPr>
          <p:nvPr/>
        </p:nvGrpSpPr>
        <p:grpSpPr bwMode="auto">
          <a:xfrm>
            <a:off x="3271357" y="2933586"/>
            <a:ext cx="2380763" cy="2914883"/>
            <a:chOff x="5500694" y="3857628"/>
            <a:chExt cx="2286016" cy="2143140"/>
          </a:xfrm>
        </p:grpSpPr>
        <p:sp>
          <p:nvSpPr>
            <p:cNvPr id="15" name="Овал 14"/>
            <p:cNvSpPr/>
            <p:nvPr/>
          </p:nvSpPr>
          <p:spPr>
            <a:xfrm>
              <a:off x="5500694" y="3857628"/>
              <a:ext cx="2286016" cy="214314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5" y="4429132"/>
              <a:ext cx="642941" cy="5715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715141" y="4429132"/>
              <a:ext cx="642941" cy="5715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000761" y="4643447"/>
              <a:ext cx="357189" cy="35718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858017" y="4643447"/>
              <a:ext cx="357189" cy="35718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429389" y="4929199"/>
              <a:ext cx="357189" cy="35718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857884" y="4286256"/>
              <a:ext cx="642942" cy="7143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15140" y="4286256"/>
              <a:ext cx="642942" cy="7143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23" name="Месяц 22"/>
            <p:cNvSpPr/>
            <p:nvPr/>
          </p:nvSpPr>
          <p:spPr>
            <a:xfrm rot="16200000">
              <a:off x="6620842" y="4692024"/>
              <a:ext cx="45719" cy="142876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</p:grpSp>
      <p:grpSp>
        <p:nvGrpSpPr>
          <p:cNvPr id="34" name="Группа 57"/>
          <p:cNvGrpSpPr>
            <a:grpSpLocks/>
          </p:cNvGrpSpPr>
          <p:nvPr/>
        </p:nvGrpSpPr>
        <p:grpSpPr bwMode="auto">
          <a:xfrm>
            <a:off x="6012161" y="2996952"/>
            <a:ext cx="2376264" cy="2851517"/>
            <a:chOff x="3338243" y="2571744"/>
            <a:chExt cx="2286016" cy="2143140"/>
          </a:xfrm>
        </p:grpSpPr>
        <p:sp>
          <p:nvSpPr>
            <p:cNvPr id="35" name="Овал 34"/>
            <p:cNvSpPr/>
            <p:nvPr/>
          </p:nvSpPr>
          <p:spPr>
            <a:xfrm>
              <a:off x="3338243" y="2571744"/>
              <a:ext cx="2286016" cy="214314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571867" y="3143248"/>
              <a:ext cx="642943" cy="5715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29123" y="3143248"/>
              <a:ext cx="642943" cy="5715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714743" y="3357561"/>
              <a:ext cx="357191" cy="3571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4571999" y="3357561"/>
              <a:ext cx="357191" cy="3571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4143371" y="3643313"/>
              <a:ext cx="357191" cy="3571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571868" y="3000372"/>
              <a:ext cx="642942" cy="7143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4429124" y="3000372"/>
              <a:ext cx="642942" cy="71438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  <p:sp>
          <p:nvSpPr>
            <p:cNvPr id="43" name="Месяц 42"/>
            <p:cNvSpPr/>
            <p:nvPr/>
          </p:nvSpPr>
          <p:spPr>
            <a:xfrm rot="5400000">
              <a:off x="4250527" y="3789489"/>
              <a:ext cx="357190" cy="1000132"/>
            </a:xfrm>
            <a:prstGeom prst="moon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C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5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По какому признаку </a:t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кислоты разделены на группы?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397949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HF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</a:rPr>
              <a:t>  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фтороводородная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</a:rPr>
              <a:t>HCl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 -  </a:t>
            </a: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</a:rPr>
              <a:t>хлороводородная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</a:rPr>
              <a:t>HBr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</a:rPr>
              <a:t>бромоводородная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HI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 -     </a:t>
            </a: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</a:rPr>
              <a:t>йодоводородная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HNO</a:t>
            </a:r>
            <a:r>
              <a:rPr lang="ru-RU" sz="2000" b="1" baseline="-25000" dirty="0">
                <a:solidFill>
                  <a:srgbClr val="008000"/>
                </a:solidFill>
                <a:latin typeface="Times New Roman" pitchFamily="18" charset="0"/>
              </a:rPr>
              <a:t>3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-  азотная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HNO</a:t>
            </a:r>
            <a:r>
              <a:rPr lang="ru-RU" sz="2000" b="1" baseline="-25000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-  азотистая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</a:rPr>
              <a:t>HClO</a:t>
            </a:r>
            <a:r>
              <a:rPr lang="ru-RU" sz="2000" b="1" baseline="-25000" dirty="0">
                <a:solidFill>
                  <a:srgbClr val="008000"/>
                </a:solidFill>
                <a:latin typeface="Times New Roman" pitchFamily="18" charset="0"/>
              </a:rPr>
              <a:t>4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</a:rPr>
              <a:t>- хлорная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690336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S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    - сероводородная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SO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4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серная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SO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сернистая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CO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угольная</a:t>
            </a:r>
            <a:endParaRPr lang="en-US" sz="2400" b="1" dirty="0">
              <a:solidFill>
                <a:srgbClr val="006666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2</a:t>
            </a:r>
            <a:r>
              <a:rPr lang="en-US" sz="2400" b="1" dirty="0" err="1">
                <a:solidFill>
                  <a:srgbClr val="006666"/>
                </a:solidFill>
                <a:latin typeface="Times New Roman" pitchFamily="18" charset="0"/>
              </a:rPr>
              <a:t>SiO</a:t>
            </a:r>
            <a:r>
              <a:rPr lang="ru-RU" sz="2400" b="1" baseline="-25000" dirty="0">
                <a:solidFill>
                  <a:srgbClr val="006666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0066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</a:rPr>
              <a:t>- кремниевая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5494" y="5301209"/>
            <a:ext cx="376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PO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4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</a:rPr>
              <a:t>- фосфорная</a:t>
            </a:r>
            <a:endParaRPr lang="en-US" sz="2400" b="1" dirty="0">
              <a:solidFill>
                <a:srgbClr val="6600CC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H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BO</a:t>
            </a:r>
            <a:r>
              <a:rPr lang="ru-RU" sz="2400" b="1" baseline="-25000" dirty="0">
                <a:solidFill>
                  <a:srgbClr val="6600CC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</a:rPr>
              <a:t>- борная</a:t>
            </a:r>
          </a:p>
        </p:txBody>
      </p:sp>
    </p:spTree>
    <p:extLst>
      <p:ext uri="{BB962C8B-B14F-4D97-AF65-F5344CB8AC3E}">
        <p14:creationId xmlns:p14="http://schemas.microsoft.com/office/powerpoint/2010/main" val="275488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88640"/>
            <a:ext cx="724391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6552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Тема урока: </a:t>
            </a:r>
            <a:r>
              <a:rPr lang="ru-RU" sz="2800" b="1" dirty="0" smtClean="0"/>
              <a:t>«Кислоты»</a:t>
            </a:r>
          </a:p>
          <a:p>
            <a:r>
              <a:rPr lang="ru-RU" sz="2800" dirty="0" smtClean="0"/>
              <a:t>Цель</a:t>
            </a:r>
            <a:r>
              <a:rPr lang="ru-RU" sz="2800" dirty="0"/>
              <a:t>: </a:t>
            </a:r>
            <a:endParaRPr lang="en-US" sz="2800" dirty="0" smtClean="0"/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понятия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кислотах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/>
          </a:p>
          <a:p>
            <a:r>
              <a:rPr lang="ru-RU" sz="2800" dirty="0"/>
              <a:t>Задачи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важнейшими неорганическими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кислотами.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состав, названия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классификацию кислот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распознавать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растворы кислот</a:t>
            </a:r>
          </a:p>
        </p:txBody>
      </p:sp>
    </p:spTree>
    <p:extLst>
      <p:ext uri="{BB962C8B-B14F-4D97-AF65-F5344CB8AC3E}">
        <p14:creationId xmlns:p14="http://schemas.microsoft.com/office/powerpoint/2010/main" val="10534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Кислоты в животном и растительном мире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74053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884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6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/>
          <a:lstStyle/>
          <a:p>
            <a:r>
              <a:rPr lang="ru-RU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Кислоты в пище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096344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24971"/>
            <a:ext cx="282892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44" y="1024971"/>
            <a:ext cx="260191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05511"/>
            <a:ext cx="305911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4861"/>
            <a:ext cx="38068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9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Кислоты в организме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5"/>
            <a:ext cx="3008312" cy="231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32" y="4148735"/>
            <a:ext cx="762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16075"/>
          <a:stretch>
            <a:fillRect/>
          </a:stretch>
        </p:blipFill>
        <p:spPr bwMode="auto">
          <a:xfrm>
            <a:off x="5292080" y="2204865"/>
            <a:ext cx="2808312" cy="231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32" y="4175013"/>
            <a:ext cx="317658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6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техники безопасности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работе с кислотами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 eaLnBrk="0" fontAlgn="base" hangingPunct="0"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пробовать вещества на вкус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приступать к выполнению опыта, не зная, что и как нужно делать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Обращаться с лабораторной посудой бережно и закончив работу, привести рабочее место в порядок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попадании кислоты на кожу надо смыть её струёй воды, обработать 2% раствором пищевой соды.</a:t>
            </a:r>
            <a:endParaRPr lang="ru-RU" sz="2800" b="1" kern="0" dirty="0">
              <a:solidFill>
                <a:srgbClr val="FF0000"/>
              </a:solidFill>
              <a:latin typeface="Arial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4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Историческая </a:t>
            </a:r>
            <a:r>
              <a:rPr lang="ru-RU" sz="2800" b="1" dirty="0" smtClean="0"/>
              <a:t>справка</a:t>
            </a:r>
            <a:endParaRPr lang="en-US" sz="2800" b="1" dirty="0" smtClean="0"/>
          </a:p>
          <a:p>
            <a:endParaRPr lang="ru-RU" sz="2800" dirty="0"/>
          </a:p>
          <a:p>
            <a:r>
              <a:rPr lang="ru-RU" sz="2800" dirty="0"/>
              <a:t>Самой первой кислотой, которую человек научился выделять и использовать, была </a:t>
            </a:r>
            <a:r>
              <a:rPr lang="ru-RU" sz="2800" b="1" dirty="0">
                <a:solidFill>
                  <a:srgbClr val="C00000"/>
                </a:solidFill>
              </a:rPr>
              <a:t>уксусная</a:t>
            </a:r>
            <a:r>
              <a:rPr lang="ru-RU" sz="2800" dirty="0"/>
              <a:t> кислота, еще в Х веке. В переводе с греческого </a:t>
            </a:r>
            <a:r>
              <a:rPr lang="ru-RU" sz="2800" b="1" dirty="0">
                <a:solidFill>
                  <a:srgbClr val="C00000"/>
                </a:solidFill>
              </a:rPr>
              <a:t>«уксус» </a:t>
            </a:r>
            <a:r>
              <a:rPr lang="ru-RU" sz="2800" dirty="0"/>
              <a:t>означает </a:t>
            </a:r>
            <a:r>
              <a:rPr lang="ru-RU" sz="2800" b="1" dirty="0" smtClean="0">
                <a:solidFill>
                  <a:srgbClr val="C00000"/>
                </a:solidFill>
              </a:rPr>
              <a:t>кислота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ru-RU" sz="2800" dirty="0"/>
              <a:t>его выделяют из прокисшего вина 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29231"/>
            <a:ext cx="2952328" cy="20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57" y="3713050"/>
            <a:ext cx="3242043" cy="24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86" y="3734716"/>
            <a:ext cx="813276" cy="22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7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5319" y="544324"/>
            <a:ext cx="3921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Инструктивная карта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26876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Задание:</a:t>
            </a:r>
          </a:p>
          <a:p>
            <a:r>
              <a:rPr lang="ru-RU" sz="2000" dirty="0" smtClean="0"/>
              <a:t>Исследовать </a:t>
            </a:r>
            <a:r>
              <a:rPr lang="ru-RU" sz="2000" dirty="0"/>
              <a:t>окраску индикаторов лакмуса и метилоранжа в растворах кислот</a:t>
            </a:r>
          </a:p>
          <a:p>
            <a:endParaRPr lang="ru-RU" sz="2000" dirty="0" smtClean="0"/>
          </a:p>
          <a:p>
            <a:r>
              <a:rPr lang="ru-RU" sz="2000" b="1" dirty="0" smtClean="0"/>
              <a:t>Инструктаж</a:t>
            </a:r>
            <a:r>
              <a:rPr lang="ru-RU" sz="2000" b="1" dirty="0"/>
              <a:t>:</a:t>
            </a:r>
          </a:p>
          <a:p>
            <a:r>
              <a:rPr lang="ru-RU" sz="2000" dirty="0"/>
              <a:t>В первую  пробирку с выданной кислотой  прилейте 3-4 капли лакмуса, а во вторую 3-4  капли метилоранжа. Что вы увидели? Какую окраску приобрели лакмус и метилоранж? Результаты наблюдений занесите в таблицу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46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638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.</vt:lpstr>
      <vt:lpstr>Презентация PowerPoint</vt:lpstr>
      <vt:lpstr>Кислоты в животном и растительном мире</vt:lpstr>
      <vt:lpstr>Кислоты в пище</vt:lpstr>
      <vt:lpstr>Кислоты в организме человека</vt:lpstr>
      <vt:lpstr>Правила техники безопасности при работе с кислотами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 при работе с кислотами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какому признаку  кислоты разделены на группы? </vt:lpstr>
      <vt:lpstr>По какому признаку  кислоты разделены на группы?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Мельниковы</dc:creator>
  <cp:lastModifiedBy>ASUS</cp:lastModifiedBy>
  <cp:revision>26</cp:revision>
  <dcterms:created xsi:type="dcterms:W3CDTF">2014-11-30T12:32:03Z</dcterms:created>
  <dcterms:modified xsi:type="dcterms:W3CDTF">2017-12-13T05:33:19Z</dcterms:modified>
</cp:coreProperties>
</file>